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3"/>
  </p:notesMasterIdLst>
  <p:sldIdLst>
    <p:sldId id="258"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AF4"/>
    <a:srgbClr val="66FF33"/>
    <a:srgbClr val="FF9933"/>
    <a:srgbClr val="FF9966"/>
    <a:srgbClr val="0066FF"/>
    <a:srgbClr val="0066CC"/>
    <a:srgbClr val="FF0066"/>
    <a:srgbClr val="F3A9D3"/>
    <a:srgbClr val="FF6699"/>
    <a:srgbClr val="8717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0" autoAdjust="0"/>
    <p:restoredTop sz="94660"/>
  </p:normalViewPr>
  <p:slideViewPr>
    <p:cSldViewPr snapToGrid="0">
      <p:cViewPr varScale="1">
        <p:scale>
          <a:sx n="44" d="100"/>
          <a:sy n="44" d="100"/>
        </p:scale>
        <p:origin x="25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4849" tIns="47424" rIns="94849" bIns="4742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4849" tIns="47424" rIns="94849" bIns="47424" rtlCol="0"/>
          <a:lstStyle>
            <a:lvl1pPr algn="r">
              <a:defRPr sz="1200"/>
            </a:lvl1pPr>
          </a:lstStyle>
          <a:p>
            <a:fld id="{2394A35A-E63D-41DB-97FB-1614C2345555}"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4849" tIns="47424" rIns="94849" bIns="47424"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49" tIns="47424" rIns="94849" bIns="474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7"/>
            <a:ext cx="2918830" cy="495028"/>
          </a:xfrm>
          <a:prstGeom prst="rect">
            <a:avLst/>
          </a:prstGeom>
        </p:spPr>
        <p:txBody>
          <a:bodyPr vert="horz" lIns="94849" tIns="47424" rIns="94849" bIns="4742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0" cy="495028"/>
          </a:xfrm>
          <a:prstGeom prst="rect">
            <a:avLst/>
          </a:prstGeom>
        </p:spPr>
        <p:txBody>
          <a:bodyPr vert="horz" lIns="94849" tIns="47424" rIns="94849" bIns="47424" rtlCol="0" anchor="b"/>
          <a:lstStyle>
            <a:lvl1pPr algn="r">
              <a:defRPr sz="1200"/>
            </a:lvl1pPr>
          </a:lstStyle>
          <a:p>
            <a:fld id="{E4BB4590-15F1-44F0-BA78-34E0B8AC7698}" type="slidenum">
              <a:rPr kumimoji="1" lang="ja-JP" altLang="en-US" smtClean="0"/>
              <a:t>‹#›</a:t>
            </a:fld>
            <a:endParaRPr kumimoji="1" lang="ja-JP" altLang="en-US"/>
          </a:p>
        </p:txBody>
      </p:sp>
    </p:spTree>
    <p:extLst>
      <p:ext uri="{BB962C8B-B14F-4D97-AF65-F5344CB8AC3E}">
        <p14:creationId xmlns:p14="http://schemas.microsoft.com/office/powerpoint/2010/main" val="3438576232"/>
      </p:ext>
    </p:extLst>
  </p:cSld>
  <p:clrMap bg1="lt1" tx1="dk1" bg2="lt2" tx2="dk2" accent1="accent1" accent2="accent2" accent3="accent3" accent4="accent4" accent5="accent5" accent6="accent6" hlink="hlink" folHlink="folHlink"/>
  <p:notesStyle>
    <a:lvl1pPr marL="0" algn="l" defTabSz="578541" rtl="0" eaLnBrk="1" latinLnBrk="0" hangingPunct="1">
      <a:defRPr kumimoji="1" sz="759" kern="1200">
        <a:solidFill>
          <a:schemeClr val="tx1"/>
        </a:solidFill>
        <a:latin typeface="+mn-lt"/>
        <a:ea typeface="+mn-ea"/>
        <a:cs typeface="+mn-cs"/>
      </a:defRPr>
    </a:lvl1pPr>
    <a:lvl2pPr marL="289270" algn="l" defTabSz="578541" rtl="0" eaLnBrk="1" latinLnBrk="0" hangingPunct="1">
      <a:defRPr kumimoji="1" sz="759" kern="1200">
        <a:solidFill>
          <a:schemeClr val="tx1"/>
        </a:solidFill>
        <a:latin typeface="+mn-lt"/>
        <a:ea typeface="+mn-ea"/>
        <a:cs typeface="+mn-cs"/>
      </a:defRPr>
    </a:lvl2pPr>
    <a:lvl3pPr marL="578541" algn="l" defTabSz="578541" rtl="0" eaLnBrk="1" latinLnBrk="0" hangingPunct="1">
      <a:defRPr kumimoji="1" sz="759" kern="1200">
        <a:solidFill>
          <a:schemeClr val="tx1"/>
        </a:solidFill>
        <a:latin typeface="+mn-lt"/>
        <a:ea typeface="+mn-ea"/>
        <a:cs typeface="+mn-cs"/>
      </a:defRPr>
    </a:lvl3pPr>
    <a:lvl4pPr marL="867811" algn="l" defTabSz="578541" rtl="0" eaLnBrk="1" latinLnBrk="0" hangingPunct="1">
      <a:defRPr kumimoji="1" sz="759" kern="1200">
        <a:solidFill>
          <a:schemeClr val="tx1"/>
        </a:solidFill>
        <a:latin typeface="+mn-lt"/>
        <a:ea typeface="+mn-ea"/>
        <a:cs typeface="+mn-cs"/>
      </a:defRPr>
    </a:lvl4pPr>
    <a:lvl5pPr marL="1157082" algn="l" defTabSz="578541" rtl="0" eaLnBrk="1" latinLnBrk="0" hangingPunct="1">
      <a:defRPr kumimoji="1" sz="759" kern="1200">
        <a:solidFill>
          <a:schemeClr val="tx1"/>
        </a:solidFill>
        <a:latin typeface="+mn-lt"/>
        <a:ea typeface="+mn-ea"/>
        <a:cs typeface="+mn-cs"/>
      </a:defRPr>
    </a:lvl5pPr>
    <a:lvl6pPr marL="1446352" algn="l" defTabSz="578541" rtl="0" eaLnBrk="1" latinLnBrk="0" hangingPunct="1">
      <a:defRPr kumimoji="1" sz="759" kern="1200">
        <a:solidFill>
          <a:schemeClr val="tx1"/>
        </a:solidFill>
        <a:latin typeface="+mn-lt"/>
        <a:ea typeface="+mn-ea"/>
        <a:cs typeface="+mn-cs"/>
      </a:defRPr>
    </a:lvl6pPr>
    <a:lvl7pPr marL="1735623" algn="l" defTabSz="578541" rtl="0" eaLnBrk="1" latinLnBrk="0" hangingPunct="1">
      <a:defRPr kumimoji="1" sz="759" kern="1200">
        <a:solidFill>
          <a:schemeClr val="tx1"/>
        </a:solidFill>
        <a:latin typeface="+mn-lt"/>
        <a:ea typeface="+mn-ea"/>
        <a:cs typeface="+mn-cs"/>
      </a:defRPr>
    </a:lvl7pPr>
    <a:lvl8pPr marL="2024893" algn="l" defTabSz="578541" rtl="0" eaLnBrk="1" latinLnBrk="0" hangingPunct="1">
      <a:defRPr kumimoji="1" sz="759" kern="1200">
        <a:solidFill>
          <a:schemeClr val="tx1"/>
        </a:solidFill>
        <a:latin typeface="+mn-lt"/>
        <a:ea typeface="+mn-ea"/>
        <a:cs typeface="+mn-cs"/>
      </a:defRPr>
    </a:lvl8pPr>
    <a:lvl9pPr marL="2314164" algn="l" defTabSz="578541" rtl="0" eaLnBrk="1" latinLnBrk="0" hangingPunct="1">
      <a:defRPr kumimoji="1" sz="75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208896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110164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263718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46602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408889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379292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383493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3206343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304454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231751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2FAFA4-FC32-4762-A609-EBED4B4BA2E8}"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269642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62FAFA4-FC32-4762-A609-EBED4B4BA2E8}" type="datetimeFigureOut">
              <a:rPr kumimoji="1" lang="ja-JP" altLang="en-US" smtClean="0"/>
              <a:t>2025/4/7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9B721C0-8B2C-4FE6-A1AE-F1CEAD976072}" type="slidenum">
              <a:rPr kumimoji="1" lang="ja-JP" altLang="en-US" smtClean="0"/>
              <a:t>‹#›</a:t>
            </a:fld>
            <a:endParaRPr kumimoji="1" lang="ja-JP" altLang="en-US"/>
          </a:p>
        </p:txBody>
      </p:sp>
    </p:spTree>
    <p:extLst>
      <p:ext uri="{BB962C8B-B14F-4D97-AF65-F5344CB8AC3E}">
        <p14:creationId xmlns:p14="http://schemas.microsoft.com/office/powerpoint/2010/main" val="1501440136"/>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9916BC75-B9C9-4878-9F5B-FF53ED675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4" y="-180474"/>
            <a:ext cx="7667959" cy="10872286"/>
          </a:xfrm>
          <a:prstGeom prst="rect">
            <a:avLst/>
          </a:prstGeom>
        </p:spPr>
      </p:pic>
      <p:sp>
        <p:nvSpPr>
          <p:cNvPr id="2" name="タイトル 1">
            <a:extLst>
              <a:ext uri="{FF2B5EF4-FFF2-40B4-BE49-F238E27FC236}">
                <a16:creationId xmlns:a16="http://schemas.microsoft.com/office/drawing/2014/main" id="{7471F72C-89D4-4030-A960-A6F30F1312AC}"/>
              </a:ext>
            </a:extLst>
          </p:cNvPr>
          <p:cNvSpPr>
            <a:spLocks noGrp="1"/>
          </p:cNvSpPr>
          <p:nvPr>
            <p:ph type="ctrTitle"/>
          </p:nvPr>
        </p:nvSpPr>
        <p:spPr>
          <a:xfrm>
            <a:off x="216238" y="168442"/>
            <a:ext cx="7102806" cy="1618946"/>
          </a:xfrm>
          <a:noFill/>
          <a:ln w="76200" cmpd="thickThin">
            <a:noFill/>
          </a:ln>
        </p:spPr>
        <p:style>
          <a:lnRef idx="2">
            <a:schemeClr val="accent2"/>
          </a:lnRef>
          <a:fillRef idx="1">
            <a:schemeClr val="lt1"/>
          </a:fillRef>
          <a:effectRef idx="0">
            <a:schemeClr val="accent2"/>
          </a:effectRef>
          <a:fontRef idx="minor">
            <a:schemeClr val="dk1"/>
          </a:fontRef>
        </p:style>
        <p:txBody>
          <a:bodyPr anchor="ctr">
            <a:normAutofit fontScale="90000"/>
          </a:bodyPr>
          <a:lstStyle/>
          <a:p>
            <a:r>
              <a:rPr lang="ja-JP" altLang="en-US" sz="7923" dirty="0">
                <a:ln>
                  <a:solidFill>
                    <a:schemeClr val="bg2">
                      <a:lumMod val="90000"/>
                    </a:schemeClr>
                  </a:solidFill>
                </a:ln>
                <a:solidFill>
                  <a:schemeClr val="accent1">
                    <a:lumMod val="60000"/>
                    <a:lumOff val="40000"/>
                  </a:schemeClr>
                </a:solidFill>
                <a:latin typeface="UD デジタル 教科書体 NK-B" panose="02020700000000000000" pitchFamily="18" charset="-128"/>
                <a:ea typeface="UD デジタル 教科書体 NK-B" panose="02020700000000000000" pitchFamily="18" charset="-128"/>
              </a:rPr>
              <a:t>こころの健康相談</a:t>
            </a:r>
          </a:p>
        </p:txBody>
      </p:sp>
      <p:sp>
        <p:nvSpPr>
          <p:cNvPr id="3" name="字幕 2">
            <a:extLst>
              <a:ext uri="{FF2B5EF4-FFF2-40B4-BE49-F238E27FC236}">
                <a16:creationId xmlns:a16="http://schemas.microsoft.com/office/drawing/2014/main" id="{3681D36C-ED93-4C7B-8A3E-07D5ADD901E4}"/>
              </a:ext>
            </a:extLst>
          </p:cNvPr>
          <p:cNvSpPr>
            <a:spLocks noGrp="1"/>
          </p:cNvSpPr>
          <p:nvPr>
            <p:ph type="subTitle" idx="1"/>
          </p:nvPr>
        </p:nvSpPr>
        <p:spPr>
          <a:xfrm>
            <a:off x="288757" y="1174241"/>
            <a:ext cx="7042483" cy="3650421"/>
          </a:xfrm>
        </p:spPr>
        <p:txBody>
          <a:bodyPr anchor="ctr">
            <a:normAutofit fontScale="92500" lnSpcReduction="20000"/>
          </a:bodyPr>
          <a:lstStyle/>
          <a:p>
            <a:pPr algn="l"/>
            <a:r>
              <a:rPr lang="ja-JP" altLang="en-US" sz="1981" dirty="0">
                <a:latin typeface="UD デジタル 教科書体 NK-B" panose="02020700000000000000" pitchFamily="18" charset="-128"/>
                <a:ea typeface="UD デジタル 教科書体 NK-B" panose="02020700000000000000" pitchFamily="18" charset="-128"/>
              </a:rPr>
              <a:t>　　　　</a:t>
            </a:r>
            <a:endParaRPr lang="en-US" altLang="ja-JP" sz="1981" dirty="0">
              <a:latin typeface="UD デジタル 教科書体 NK-B" panose="02020700000000000000" pitchFamily="18" charset="-128"/>
              <a:ea typeface="UD デジタル 教科書体 NK-B" panose="02020700000000000000" pitchFamily="18" charset="-128"/>
            </a:endParaRPr>
          </a:p>
          <a:p>
            <a:pPr algn="l"/>
            <a:r>
              <a:rPr lang="ja-JP" altLang="en-US" sz="2100" dirty="0">
                <a:latin typeface="UD デジタル 教科書体 NK-B" panose="02020700000000000000" pitchFamily="18" charset="-128"/>
                <a:ea typeface="UD デジタル 教科書体 NK-B" panose="02020700000000000000" pitchFamily="18" charset="-128"/>
              </a:rPr>
              <a:t>　　　　川上村では公認心理師（カウンセラー）による、</a:t>
            </a:r>
            <a:endParaRPr lang="en-US" altLang="ja-JP" sz="2100" dirty="0">
              <a:latin typeface="UD デジタル 教科書体 NK-B" panose="02020700000000000000" pitchFamily="18" charset="-128"/>
              <a:ea typeface="UD デジタル 教科書体 NK-B" panose="02020700000000000000" pitchFamily="18" charset="-128"/>
            </a:endParaRPr>
          </a:p>
          <a:p>
            <a:pPr algn="l"/>
            <a:r>
              <a:rPr lang="ja-JP" altLang="en-US" sz="2100" b="1" dirty="0">
                <a:latin typeface="UD デジタル 教科書体 NK-B" panose="02020700000000000000" pitchFamily="18" charset="-128"/>
                <a:ea typeface="UD デジタル 教科書体 NK-B" panose="02020700000000000000" pitchFamily="18" charset="-128"/>
              </a:rPr>
              <a:t>　　　　　　　　　　「こころの健康相談」</a:t>
            </a:r>
            <a:r>
              <a:rPr lang="ja-JP" altLang="en-US" sz="2100" dirty="0">
                <a:latin typeface="UD デジタル 教科書体 NK-B" panose="02020700000000000000" pitchFamily="18" charset="-128"/>
                <a:ea typeface="UD デジタル 教科書体 NK-B" panose="02020700000000000000" pitchFamily="18" charset="-128"/>
              </a:rPr>
              <a:t>を定期的に行っています。</a:t>
            </a:r>
            <a:endParaRPr lang="en-US" altLang="ja-JP" sz="2100" dirty="0">
              <a:latin typeface="UD デジタル 教科書体 NK-B" panose="02020700000000000000" pitchFamily="18" charset="-128"/>
              <a:ea typeface="UD デジタル 教科書体 NK-B" panose="02020700000000000000" pitchFamily="18" charset="-128"/>
            </a:endParaRPr>
          </a:p>
          <a:p>
            <a:pPr algn="l"/>
            <a:endParaRPr lang="en-US" altLang="ja-JP" sz="1040" dirty="0">
              <a:latin typeface="UD デジタル 教科書体 NK-B" panose="02020700000000000000" pitchFamily="18" charset="-128"/>
              <a:ea typeface="UD デジタル 教科書体 NK-B" panose="02020700000000000000" pitchFamily="18" charset="-128"/>
            </a:endParaRPr>
          </a:p>
          <a:p>
            <a:pPr algn="l"/>
            <a:r>
              <a:rPr lang="ja-JP" altLang="en-US" sz="2377" dirty="0">
                <a:latin typeface="UD デジタル 教科書体 NK-B" panose="02020700000000000000" pitchFamily="18" charset="-128"/>
                <a:ea typeface="UD デジタル 教科書体 NK-B" panose="02020700000000000000" pitchFamily="18" charset="-128"/>
              </a:rPr>
              <a:t>　　▼朝からすっきりしない</a:t>
            </a:r>
            <a:endParaRPr lang="en-US" altLang="ja-JP" sz="2377" dirty="0">
              <a:latin typeface="UD デジタル 教科書体 NK-B" panose="02020700000000000000" pitchFamily="18" charset="-128"/>
              <a:ea typeface="UD デジタル 教科書体 NK-B" panose="02020700000000000000" pitchFamily="18" charset="-128"/>
            </a:endParaRPr>
          </a:p>
          <a:p>
            <a:pPr algn="l"/>
            <a:r>
              <a:rPr lang="ja-JP" altLang="en-US" sz="2377" dirty="0">
                <a:latin typeface="UD デジタル 教科書体 NK-B" panose="02020700000000000000" pitchFamily="18" charset="-128"/>
                <a:ea typeface="UD デジタル 教科書体 NK-B" panose="02020700000000000000" pitchFamily="18" charset="-128"/>
              </a:rPr>
              <a:t>　　▽身体の不調が続いている</a:t>
            </a:r>
            <a:endParaRPr lang="en-US" altLang="ja-JP" sz="2377" dirty="0">
              <a:latin typeface="UD デジタル 教科書体 NK-B" panose="02020700000000000000" pitchFamily="18" charset="-128"/>
              <a:ea typeface="UD デジタル 教科書体 NK-B" panose="02020700000000000000" pitchFamily="18" charset="-128"/>
            </a:endParaRPr>
          </a:p>
          <a:p>
            <a:pPr algn="l"/>
            <a:r>
              <a:rPr lang="ja-JP" altLang="en-US" sz="2377" dirty="0">
                <a:latin typeface="UD デジタル 教科書体 NK-B" panose="02020700000000000000" pitchFamily="18" charset="-128"/>
                <a:ea typeface="UD デジタル 教科書体 NK-B" panose="02020700000000000000" pitchFamily="18" charset="-128"/>
              </a:rPr>
              <a:t>　　▼閉じこもりや不登校等で困っている</a:t>
            </a:r>
            <a:endParaRPr lang="en-US" altLang="ja-JP" sz="2377" dirty="0">
              <a:latin typeface="UD デジタル 教科書体 NK-B" panose="02020700000000000000" pitchFamily="18" charset="-128"/>
              <a:ea typeface="UD デジタル 教科書体 NK-B" panose="02020700000000000000" pitchFamily="18" charset="-128"/>
            </a:endParaRPr>
          </a:p>
          <a:p>
            <a:pPr algn="l"/>
            <a:r>
              <a:rPr lang="ja-JP" altLang="en-US" sz="2377" dirty="0">
                <a:latin typeface="UD デジタル 教科書体 NK-B" panose="02020700000000000000" pitchFamily="18" charset="-128"/>
                <a:ea typeface="UD デジタル 教科書体 NK-B" panose="02020700000000000000" pitchFamily="18" charset="-128"/>
              </a:rPr>
              <a:t>　　▽眠れない、食欲がない、疲れている　等</a:t>
            </a:r>
            <a:endParaRPr lang="en-US" altLang="ja-JP" sz="2377" dirty="0">
              <a:latin typeface="UD デジタル 教科書体 NK-B" panose="02020700000000000000" pitchFamily="18" charset="-128"/>
              <a:ea typeface="UD デジタル 教科書体 NK-B" panose="02020700000000000000" pitchFamily="18" charset="-128"/>
            </a:endParaRPr>
          </a:p>
          <a:p>
            <a:pPr algn="l"/>
            <a:endParaRPr lang="en-US" altLang="ja-JP" sz="1981" dirty="0">
              <a:latin typeface="UD デジタル 教科書体 NK-B" panose="02020700000000000000" pitchFamily="18" charset="-128"/>
              <a:ea typeface="UD デジタル 教科書体 NK-B" panose="02020700000000000000" pitchFamily="18" charset="-128"/>
            </a:endParaRPr>
          </a:p>
          <a:p>
            <a:pPr algn="l"/>
            <a:r>
              <a:rPr lang="ja-JP" altLang="en-US" sz="1981" dirty="0">
                <a:latin typeface="UD デジタル 教科書体 NK-B" panose="02020700000000000000" pitchFamily="18" charset="-128"/>
                <a:ea typeface="UD デジタル 教科書体 NK-B" panose="02020700000000000000" pitchFamily="18" charset="-128"/>
              </a:rPr>
              <a:t>　そんな悩みごとについて、専門家が相談に乗ります。</a:t>
            </a:r>
            <a:endParaRPr lang="en-US" altLang="ja-JP" sz="1981" dirty="0">
              <a:latin typeface="UD デジタル 教科書体 NK-B" panose="02020700000000000000" pitchFamily="18" charset="-128"/>
              <a:ea typeface="UD デジタル 教科書体 NK-B" panose="02020700000000000000" pitchFamily="18" charset="-128"/>
            </a:endParaRPr>
          </a:p>
          <a:p>
            <a:pPr algn="l"/>
            <a:r>
              <a:rPr lang="ja-JP" altLang="en-US" sz="1981" dirty="0">
                <a:latin typeface="UD デジタル 教科書体 NK-B" panose="02020700000000000000" pitchFamily="18" charset="-128"/>
                <a:ea typeface="UD デジタル 教科書体 NK-B" panose="02020700000000000000" pitchFamily="18" charset="-128"/>
              </a:rPr>
              <a:t>　相談事のあるご本人やそのご家族の方はお気軽にお申し込みください。</a:t>
            </a:r>
          </a:p>
        </p:txBody>
      </p:sp>
      <p:sp>
        <p:nvSpPr>
          <p:cNvPr id="8" name="テキスト ボックス 7">
            <a:extLst>
              <a:ext uri="{FF2B5EF4-FFF2-40B4-BE49-F238E27FC236}">
                <a16:creationId xmlns:a16="http://schemas.microsoft.com/office/drawing/2014/main" id="{C4A81BCA-7BA9-479F-9D67-72BD85C29CB6}"/>
              </a:ext>
            </a:extLst>
          </p:cNvPr>
          <p:cNvSpPr txBox="1"/>
          <p:nvPr/>
        </p:nvSpPr>
        <p:spPr>
          <a:xfrm>
            <a:off x="534283" y="5102464"/>
            <a:ext cx="6551430" cy="3872086"/>
          </a:xfrm>
          <a:prstGeom prst="rect">
            <a:avLst/>
          </a:prstGeom>
          <a:solidFill>
            <a:schemeClr val="bg1"/>
          </a:solidFill>
          <a:ln w="146050" cmpd="thinThick">
            <a:solidFill>
              <a:srgbClr val="A8BAF4"/>
            </a:solidFill>
          </a:ln>
        </p:spPr>
        <p:txBody>
          <a:bodyPr wrap="square" rtlCol="0">
            <a:spAutoFit/>
          </a:bodyPr>
          <a:lstStyle/>
          <a:p>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日時　：　令和７年　４月２５日 （金） 、 ６月２０日 （金）　</a:t>
            </a:r>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８月</a:t>
            </a:r>
            <a:r>
              <a:rPr kumimoji="1" lang="en-US" altLang="ja-JP" sz="1981" dirty="0">
                <a:latin typeface="UD デジタル 教科書体 NK-B" panose="02020700000000000000" pitchFamily="18" charset="-128"/>
                <a:ea typeface="UD デジタル 教科書体 NK-B" panose="02020700000000000000" pitchFamily="18" charset="-128"/>
              </a:rPr>
              <a:t>22</a:t>
            </a:r>
            <a:r>
              <a:rPr kumimoji="1" lang="ja-JP" altLang="en-US" sz="1981" dirty="0">
                <a:latin typeface="UD デジタル 教科書体 NK-B" panose="02020700000000000000" pitchFamily="18" charset="-128"/>
                <a:ea typeface="UD デジタル 教科書体 NK-B" panose="02020700000000000000" pitchFamily="18" charset="-128"/>
              </a:rPr>
              <a:t>日 （金）、１０月</a:t>
            </a:r>
            <a:r>
              <a:rPr kumimoji="1" lang="en-US" altLang="ja-JP" sz="1981" dirty="0">
                <a:latin typeface="UD デジタル 教科書体 NK-B" panose="02020700000000000000" pitchFamily="18" charset="-128"/>
                <a:ea typeface="UD デジタル 教科書体 NK-B" panose="02020700000000000000" pitchFamily="18" charset="-128"/>
              </a:rPr>
              <a:t>17</a:t>
            </a:r>
            <a:r>
              <a:rPr kumimoji="1" lang="ja-JP" altLang="en-US" sz="1981" dirty="0">
                <a:latin typeface="UD デジタル 教科書体 NK-B" panose="02020700000000000000" pitchFamily="18" charset="-128"/>
                <a:ea typeface="UD デジタル 教科書体 NK-B" panose="02020700000000000000" pitchFamily="18" charset="-128"/>
              </a:rPr>
              <a:t>日 （金）</a:t>
            </a:r>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a:t>
            </a:r>
            <a:r>
              <a:rPr kumimoji="1" lang="en-US" altLang="ja-JP" sz="1981" dirty="0">
                <a:latin typeface="UD デジタル 教科書体 NK-B" panose="02020700000000000000" pitchFamily="18" charset="-128"/>
                <a:ea typeface="UD デジタル 教科書体 NK-B" panose="02020700000000000000" pitchFamily="18" charset="-128"/>
              </a:rPr>
              <a:t>12</a:t>
            </a:r>
            <a:r>
              <a:rPr kumimoji="1" lang="ja-JP" altLang="en-US" sz="1981" dirty="0">
                <a:latin typeface="UD デジタル 教科書体 NK-B" panose="02020700000000000000" pitchFamily="18" charset="-128"/>
                <a:ea typeface="UD デジタル 教科書体 NK-B" panose="02020700000000000000" pitchFamily="18" charset="-128"/>
              </a:rPr>
              <a:t>月</a:t>
            </a:r>
            <a:r>
              <a:rPr kumimoji="1" lang="en-US" altLang="ja-JP" sz="1981" dirty="0">
                <a:latin typeface="UD デジタル 教科書体 NK-B" panose="02020700000000000000" pitchFamily="18" charset="-128"/>
                <a:ea typeface="UD デジタル 教科書体 NK-B" panose="02020700000000000000" pitchFamily="18" charset="-128"/>
              </a:rPr>
              <a:t>19</a:t>
            </a:r>
            <a:r>
              <a:rPr kumimoji="1" lang="ja-JP" altLang="en-US" sz="1981" dirty="0">
                <a:latin typeface="UD デジタル 教科書体 NK-B" panose="02020700000000000000" pitchFamily="18" charset="-128"/>
                <a:ea typeface="UD デジタル 教科書体 NK-B" panose="02020700000000000000" pitchFamily="18" charset="-128"/>
              </a:rPr>
              <a:t>日 （金）</a:t>
            </a:r>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令和</a:t>
            </a:r>
            <a:r>
              <a:rPr kumimoji="1" lang="en-US" altLang="ja-JP" sz="1981" dirty="0">
                <a:latin typeface="UD デジタル 教科書体 NK-B" panose="02020700000000000000" pitchFamily="18" charset="-128"/>
                <a:ea typeface="UD デジタル 教科書体 NK-B" panose="02020700000000000000" pitchFamily="18" charset="-128"/>
              </a:rPr>
              <a:t>8</a:t>
            </a:r>
            <a:r>
              <a:rPr kumimoji="1" lang="ja-JP" altLang="en-US" sz="1981" dirty="0">
                <a:latin typeface="UD デジタル 教科書体 NK-B" panose="02020700000000000000" pitchFamily="18" charset="-128"/>
                <a:ea typeface="UD デジタル 教科書体 NK-B" panose="02020700000000000000" pitchFamily="18" charset="-128"/>
              </a:rPr>
              <a:t>年　２月</a:t>
            </a:r>
            <a:r>
              <a:rPr kumimoji="1" lang="en-US" altLang="ja-JP" sz="1981" dirty="0">
                <a:latin typeface="UD デジタル 教科書体 NK-B" panose="02020700000000000000" pitchFamily="18" charset="-128"/>
                <a:ea typeface="UD デジタル 教科書体 NK-B" panose="02020700000000000000" pitchFamily="18" charset="-128"/>
              </a:rPr>
              <a:t>20</a:t>
            </a:r>
            <a:r>
              <a:rPr kumimoji="1" lang="ja-JP" altLang="en-US" sz="1981" dirty="0">
                <a:latin typeface="UD デジタル 教科書体 NK-B" panose="02020700000000000000" pitchFamily="18" charset="-128"/>
                <a:ea typeface="UD デジタル 教科書体 NK-B" panose="02020700000000000000" pitchFamily="18" charset="-128"/>
              </a:rPr>
              <a:t>日 （金）</a:t>
            </a:r>
            <a:endParaRPr kumimoji="1" lang="en-US" altLang="ja-JP" sz="1981" dirty="0">
              <a:latin typeface="UD デジタル 教科書体 NK-B" panose="02020700000000000000" pitchFamily="18" charset="-128"/>
              <a:ea typeface="UD デジタル 教科書体 NK-B" panose="02020700000000000000" pitchFamily="18" charset="-128"/>
            </a:endParaRPr>
          </a:p>
          <a:p>
            <a:endParaRPr kumimoji="1" lang="en-US" altLang="ja-JP" sz="396"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場所　　：　ヘルシーパークかわかみ中央棟</a:t>
            </a:r>
            <a:endParaRPr kumimoji="1" lang="en-US" altLang="ja-JP" sz="1981" dirty="0">
              <a:latin typeface="UD デジタル 教科書体 NK-B" panose="02020700000000000000" pitchFamily="18" charset="-128"/>
              <a:ea typeface="UD デジタル 教科書体 NK-B" panose="02020700000000000000" pitchFamily="18" charset="-128"/>
            </a:endParaRPr>
          </a:p>
          <a:p>
            <a:endParaRPr kumimoji="1" lang="en-US" altLang="ja-JP" sz="396"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費用　　：　無料</a:t>
            </a:r>
            <a:endParaRPr kumimoji="1" lang="en-US" altLang="ja-JP" sz="1981" dirty="0">
              <a:latin typeface="UD デジタル 教科書体 NK-B" panose="02020700000000000000" pitchFamily="18" charset="-128"/>
              <a:ea typeface="UD デジタル 教科書体 NK-B" panose="02020700000000000000" pitchFamily="18" charset="-128"/>
            </a:endParaRPr>
          </a:p>
          <a:p>
            <a:endParaRPr kumimoji="1" lang="en-US" altLang="ja-JP" sz="396"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相談員　：　佐久総合病院　臨床心理科　公認心理師</a:t>
            </a:r>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a:t>
            </a:r>
            <a:endParaRPr kumimoji="1" lang="en-US" altLang="ja-JP" sz="1981" dirty="0">
              <a:latin typeface="UD デジタル 教科書体 NK-B" panose="02020700000000000000" pitchFamily="18" charset="-128"/>
              <a:ea typeface="UD デジタル 教科書体 NK-B" panose="02020700000000000000" pitchFamily="18" charset="-128"/>
            </a:endParaRPr>
          </a:p>
          <a:p>
            <a:r>
              <a:rPr kumimoji="1" lang="ja-JP" altLang="en-US" sz="1783" dirty="0">
                <a:latin typeface="UD デジタル 教科書体 NK-B" panose="02020700000000000000" pitchFamily="18" charset="-128"/>
                <a:ea typeface="UD デジタル 教科書体 NK-B" panose="02020700000000000000" pitchFamily="18" charset="-128"/>
              </a:rPr>
              <a:t>　　</a:t>
            </a:r>
            <a:r>
              <a:rPr kumimoji="1" lang="en-US" altLang="ja-JP" sz="1783" dirty="0">
                <a:latin typeface="UD デジタル 教科書体 NK-B" panose="02020700000000000000" pitchFamily="18" charset="-128"/>
                <a:ea typeface="UD デジタル 教科書体 NK-B" panose="02020700000000000000" pitchFamily="18" charset="-128"/>
              </a:rPr>
              <a:t>※</a:t>
            </a:r>
            <a:r>
              <a:rPr kumimoji="1" lang="ja-JP" altLang="en-US" sz="1783" dirty="0">
                <a:latin typeface="UD デジタル 教科書体 NK-B" panose="02020700000000000000" pitchFamily="18" charset="-128"/>
                <a:ea typeface="UD デジタル 教科書体 NK-B" panose="02020700000000000000" pitchFamily="18" charset="-128"/>
              </a:rPr>
              <a:t>完全予約制です。</a:t>
            </a:r>
            <a:endParaRPr kumimoji="1" lang="en-US" altLang="ja-JP" sz="1783" dirty="0">
              <a:latin typeface="UD デジタル 教科書体 NK-B" panose="02020700000000000000" pitchFamily="18" charset="-128"/>
              <a:ea typeface="UD デジタル 教科書体 NK-B" panose="02020700000000000000" pitchFamily="18" charset="-128"/>
            </a:endParaRPr>
          </a:p>
          <a:p>
            <a:r>
              <a:rPr kumimoji="1" lang="ja-JP" altLang="en-US" sz="1783" dirty="0">
                <a:latin typeface="UD デジタル 教科書体 NK-B" panose="02020700000000000000" pitchFamily="18" charset="-128"/>
                <a:ea typeface="UD デジタル 教科書体 NK-B" panose="02020700000000000000" pitchFamily="18" charset="-128"/>
              </a:rPr>
              <a:t>　　　　お申し込み、お問合せは川上村役場 保健福祉課 保健師まで</a:t>
            </a:r>
            <a:endParaRPr kumimoji="1" lang="en-US" altLang="ja-JP" sz="1783" dirty="0">
              <a:latin typeface="UD デジタル 教科書体 NK-B" panose="02020700000000000000" pitchFamily="18" charset="-128"/>
              <a:ea typeface="UD デジタル 教科書体 NK-B" panose="02020700000000000000" pitchFamily="18" charset="-128"/>
            </a:endParaRPr>
          </a:p>
          <a:p>
            <a:r>
              <a:rPr kumimoji="1" lang="ja-JP" altLang="en-US" sz="1981" dirty="0">
                <a:latin typeface="UD デジタル 教科書体 NK-B" panose="02020700000000000000" pitchFamily="18" charset="-128"/>
                <a:ea typeface="UD デジタル 教科書体 NK-B" panose="02020700000000000000" pitchFamily="18" charset="-128"/>
              </a:rPr>
              <a:t>　　　　　　　　　　　　　　　　　　　　　　（電話　</a:t>
            </a:r>
            <a:r>
              <a:rPr kumimoji="1" lang="en-US" altLang="ja-JP" sz="1981" dirty="0">
                <a:latin typeface="UD デジタル 教科書体 NK-B" panose="02020700000000000000" pitchFamily="18" charset="-128"/>
                <a:ea typeface="UD デジタル 教科書体 NK-B" panose="02020700000000000000" pitchFamily="18" charset="-128"/>
              </a:rPr>
              <a:t>0267-97-3600</a:t>
            </a:r>
            <a:r>
              <a:rPr kumimoji="1" lang="ja-JP" altLang="en-US" sz="1981" dirty="0">
                <a:latin typeface="UD デジタル 教科書体 NK-B" panose="02020700000000000000" pitchFamily="18" charset="-128"/>
                <a:ea typeface="UD デジタル 教科書体 NK-B" panose="02020700000000000000" pitchFamily="18" charset="-128"/>
              </a:rPr>
              <a:t>）</a:t>
            </a:r>
            <a:endParaRPr kumimoji="1" lang="en-US" altLang="ja-JP" sz="1981" dirty="0">
              <a:latin typeface="UD デジタル 教科書体 NK-B" panose="02020700000000000000" pitchFamily="18" charset="-128"/>
              <a:ea typeface="UD デジタル 教科書体 NK-B" panose="02020700000000000000" pitchFamily="18" charset="-128"/>
            </a:endParaRPr>
          </a:p>
        </p:txBody>
      </p:sp>
      <p:sp>
        <p:nvSpPr>
          <p:cNvPr id="4" name="テキスト ボックス 3">
            <a:extLst>
              <a:ext uri="{FF2B5EF4-FFF2-40B4-BE49-F238E27FC236}">
                <a16:creationId xmlns:a16="http://schemas.microsoft.com/office/drawing/2014/main" id="{2250194E-BC22-418F-B9C3-B39ABA63B088}"/>
              </a:ext>
            </a:extLst>
          </p:cNvPr>
          <p:cNvSpPr txBox="1"/>
          <p:nvPr/>
        </p:nvSpPr>
        <p:spPr>
          <a:xfrm>
            <a:off x="534283" y="9371516"/>
            <a:ext cx="6551430" cy="923330"/>
          </a:xfrm>
          <a:prstGeom prst="rect">
            <a:avLst/>
          </a:prstGeom>
          <a:noFill/>
        </p:spPr>
        <p:txBody>
          <a:bodyPr wrap="square" rtlCol="0">
            <a:spAutoFit/>
          </a:bodyPr>
          <a:lstStyle/>
          <a:p>
            <a:r>
              <a:rPr kumimoji="1" lang="ja-JP" altLang="en-US" dirty="0">
                <a:latin typeface="UD デジタル 教科書体 NK-B" panose="02020700000000000000" pitchFamily="18" charset="-128"/>
                <a:ea typeface="UD デジタル 教科書体 NK-B" panose="02020700000000000000" pitchFamily="18" charset="-128"/>
              </a:rPr>
              <a:t>５、７、９、１１、１、３月の最終水曜日（</a:t>
            </a:r>
            <a:r>
              <a:rPr kumimoji="1" lang="en-US" altLang="ja-JP" dirty="0">
                <a:latin typeface="UD デジタル 教科書体 NK-B" panose="02020700000000000000" pitchFamily="18" charset="-128"/>
                <a:ea typeface="UD デジタル 教科書体 NK-B" panose="02020700000000000000" pitchFamily="18" charset="-128"/>
              </a:rPr>
              <a:t>11</a:t>
            </a:r>
            <a:r>
              <a:rPr kumimoji="1" lang="ja-JP" altLang="en-US" dirty="0">
                <a:latin typeface="UD デジタル 教科書体 NK-B" panose="02020700000000000000" pitchFamily="18" charset="-128"/>
                <a:ea typeface="UD デジタル 教科書体 NK-B" panose="02020700000000000000" pitchFamily="18" charset="-128"/>
              </a:rPr>
              <a:t>月のみ最終木曜日）は、保健師による「心と体の相談会」を実施しています。</a:t>
            </a:r>
            <a:endParaRPr kumimoji="1" lang="en-US" altLang="ja-JP" dirty="0">
              <a:latin typeface="UD デジタル 教科書体 NK-B" panose="02020700000000000000" pitchFamily="18" charset="-128"/>
              <a:ea typeface="UD デジタル 教科書体 NK-B" panose="02020700000000000000" pitchFamily="18" charset="-128"/>
            </a:endParaRPr>
          </a:p>
          <a:p>
            <a:r>
              <a:rPr kumimoji="1" lang="ja-JP" altLang="en-US" dirty="0">
                <a:latin typeface="UD デジタル 教科書体 NK-B" panose="02020700000000000000" pitchFamily="18" charset="-128"/>
                <a:ea typeface="UD デジタル 教科書体 NK-B" panose="02020700000000000000" pitchFamily="18" charset="-128"/>
              </a:rPr>
              <a:t>相談のある方は当日にヘルシーパークかわかみにお越しください。</a:t>
            </a:r>
            <a:endParaRPr kumimoji="1" lang="en-US" altLang="ja-JP"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5970777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1480</TotalTime>
  <Words>311</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NK-B</vt:lpstr>
      <vt:lpstr>游ゴシック</vt:lpstr>
      <vt:lpstr>Arial</vt:lpstr>
      <vt:lpstr>Calibri</vt:lpstr>
      <vt:lpstr>Calibri Light</vt:lpstr>
      <vt:lpstr>Office テーマ</vt:lpstr>
      <vt:lpstr>こころの健康相談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カウンセラー相談</dc:title>
  <dc:creator>S2203C055</dc:creator>
  <cp:lastModifiedBy>S2203C050</cp:lastModifiedBy>
  <cp:revision>29</cp:revision>
  <cp:lastPrinted>2025-04-07T03:52:55Z</cp:lastPrinted>
  <dcterms:created xsi:type="dcterms:W3CDTF">2023-07-18T00:24:47Z</dcterms:created>
  <dcterms:modified xsi:type="dcterms:W3CDTF">2025-04-07T03:52:57Z</dcterms:modified>
</cp:coreProperties>
</file>